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6"/>
  </p:notesMasterIdLst>
  <p:handoutMasterIdLst>
    <p:handoutMasterId r:id="rId47"/>
  </p:handoutMasterIdLst>
  <p:sldIdLst>
    <p:sldId id="292" r:id="rId6"/>
    <p:sldId id="270" r:id="rId7"/>
    <p:sldId id="315" r:id="rId8"/>
    <p:sldId id="393" r:id="rId9"/>
    <p:sldId id="394" r:id="rId10"/>
    <p:sldId id="395" r:id="rId11"/>
    <p:sldId id="385" r:id="rId12"/>
    <p:sldId id="390" r:id="rId13"/>
    <p:sldId id="392" r:id="rId14"/>
    <p:sldId id="284" r:id="rId15"/>
    <p:sldId id="388" r:id="rId16"/>
    <p:sldId id="314" r:id="rId17"/>
    <p:sldId id="386" r:id="rId18"/>
    <p:sldId id="387" r:id="rId19"/>
    <p:sldId id="389" r:id="rId20"/>
    <p:sldId id="320" r:id="rId21"/>
    <p:sldId id="382" r:id="rId22"/>
    <p:sldId id="384" r:id="rId23"/>
    <p:sldId id="379" r:id="rId24"/>
    <p:sldId id="391" r:id="rId25"/>
    <p:sldId id="317" r:id="rId26"/>
    <p:sldId id="380" r:id="rId27"/>
    <p:sldId id="383" r:id="rId28"/>
    <p:sldId id="381" r:id="rId29"/>
    <p:sldId id="273" r:id="rId30"/>
    <p:sldId id="275" r:id="rId31"/>
    <p:sldId id="316" r:id="rId32"/>
    <p:sldId id="281" r:id="rId33"/>
    <p:sldId id="290" r:id="rId34"/>
    <p:sldId id="289" r:id="rId35"/>
    <p:sldId id="318" r:id="rId36"/>
    <p:sldId id="261" r:id="rId37"/>
    <p:sldId id="262" r:id="rId38"/>
    <p:sldId id="268" r:id="rId39"/>
    <p:sldId id="264" r:id="rId40"/>
    <p:sldId id="374" r:id="rId41"/>
    <p:sldId id="375" r:id="rId42"/>
    <p:sldId id="376" r:id="rId43"/>
    <p:sldId id="377" r:id="rId44"/>
    <p:sldId id="378" r:id="rId45"/>
  </p:sldIdLst>
  <p:sldSz cx="12192000" cy="6858000"/>
  <p:notesSz cx="7010400" cy="92964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/>
    <p:restoredTop sz="87579"/>
  </p:normalViewPr>
  <p:slideViewPr>
    <p:cSldViewPr snapToGrid="0" snapToObjects="1">
      <p:cViewPr varScale="1">
        <p:scale>
          <a:sx n="116" d="100"/>
          <a:sy n="116" d="100"/>
        </p:scale>
        <p:origin x="26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DD3B-4082-1B42-B143-D42EC70E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1ADA-FD44-7948-8E23-BADA1768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8AA1-9F8C-8843-96E2-15E0CB44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A0BC-44CB-0248-A89B-C226E29B5A5F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5337-F1E7-7646-A864-7D9BD4F3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D93D-C073-404E-B503-8037A3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BC13-7D77-144A-8A42-8BE965DE5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image" Target="../media/image19.jpeg"/><Relationship Id="rId5" Type="http://schemas.openxmlformats.org/officeDocument/2006/relationships/image" Target="../media/image14.jpeg"/><Relationship Id="rId10" Type="http://schemas.openxmlformats.org/officeDocument/2006/relationships/image" Target="../media/image11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E2A58-5850-504F-AA5E-D2F93BE01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FF220-181F-3844-8BE1-16D25A430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Motors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B2C2DD-6590-3246-9DEF-17CCF60D5B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motors need to be symmetrical about the roll and pitch axes.</a:t>
            </a:r>
          </a:p>
          <a:p>
            <a:r>
              <a:rPr lang="en-US" dirty="0"/>
              <a:t>This means they need to form a rectangle</a:t>
            </a:r>
          </a:p>
          <a:p>
            <a:r>
              <a:rPr lang="en-US" dirty="0"/>
              <a:t>With four motors 2 configurations are possible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+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DF600-08C0-5F45-A01C-E7410BEAF4D2}"/>
              </a:ext>
            </a:extLst>
          </p:cNvPr>
          <p:cNvGrpSpPr/>
          <p:nvPr/>
        </p:nvGrpSpPr>
        <p:grpSpPr>
          <a:xfrm>
            <a:off x="6096000" y="1353274"/>
            <a:ext cx="4664927" cy="2977359"/>
            <a:chOff x="1981200" y="1417638"/>
            <a:chExt cx="3742853" cy="2388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1417638"/>
              <a:ext cx="1642328" cy="16423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725" y="1417638"/>
              <a:ext cx="1642328" cy="16423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5503" y="3417577"/>
              <a:ext cx="757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“Plus”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1880" y="3437157"/>
              <a:ext cx="49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“X”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CA4DE-0F11-7840-BE63-4A8ECFF84A7F}"/>
              </a:ext>
            </a:extLst>
          </p:cNvPr>
          <p:cNvGrpSpPr/>
          <p:nvPr/>
        </p:nvGrpSpPr>
        <p:grpSpPr>
          <a:xfrm>
            <a:off x="5138267" y="4604093"/>
            <a:ext cx="6901057" cy="1455654"/>
            <a:chOff x="-1797539" y="4170341"/>
            <a:chExt cx="12213981" cy="25763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516" y="4170341"/>
              <a:ext cx="1642328" cy="1642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255" y="4332446"/>
              <a:ext cx="1642329" cy="16423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12101" y="6189859"/>
              <a:ext cx="1830617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“</a:t>
              </a:r>
              <a:r>
                <a:rPr lang="en-US" sz="1200" dirty="0" err="1"/>
                <a:t>Octothorpe</a:t>
              </a:r>
              <a:r>
                <a:rPr lang="en-US" sz="1200" dirty="0"/>
                <a:t>”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725" y="4332446"/>
              <a:ext cx="1642329" cy="16423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97539" y="4332446"/>
              <a:ext cx="1642329" cy="170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0" y="4391102"/>
              <a:ext cx="1700984" cy="16423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363237" y="6248515"/>
              <a:ext cx="107254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37" y="6256408"/>
              <a:ext cx="105551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1537" y="6189860"/>
              <a:ext cx="104133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4212" y="6197751"/>
              <a:ext cx="102430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x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4325" y="4170341"/>
              <a:ext cx="1882117" cy="16423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38103" y="6197751"/>
              <a:ext cx="661613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10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FB6-D9B1-8240-9298-C621F24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Device Placement: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E371-60CA-6E49-8986-CD6E03C6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000" dirty="0"/>
              <a:t>Put all your components on a 0.5mm grid</a:t>
            </a:r>
          </a:p>
          <a:p>
            <a:pPr lvl="1"/>
            <a:r>
              <a:rPr lang="en-US" sz="1800" dirty="0"/>
              <a:t>Except for critical areas like the antenna driver.</a:t>
            </a:r>
          </a:p>
          <a:p>
            <a:r>
              <a:rPr lang="en-US" sz="2000" dirty="0"/>
              <a:t>Reference designators can go on 0.5 or 0.1mm grid.</a:t>
            </a:r>
          </a:p>
          <a:p>
            <a:r>
              <a:rPr lang="en-US" sz="2000" dirty="0"/>
              <a:t>Orient all your parts the same way for easy assembly.</a:t>
            </a:r>
          </a:p>
          <a:p>
            <a:pPr lvl="1"/>
            <a:r>
              <a:rPr lang="en-US" sz="1800" dirty="0"/>
              <a:t>If you want</a:t>
            </a:r>
          </a:p>
          <a:p>
            <a:pPr lvl="1"/>
            <a:r>
              <a:rPr lang="en-US" sz="1800" dirty="0"/>
              <a:t>It makes it marginally easier to place parts</a:t>
            </a:r>
          </a:p>
          <a:p>
            <a:r>
              <a:rPr lang="en-US" sz="2000" dirty="0"/>
              <a:t>Leave space between components for easy assembly</a:t>
            </a:r>
          </a:p>
          <a:p>
            <a:pPr lvl="1"/>
            <a:r>
              <a:rPr lang="en-US" sz="1800" dirty="0"/>
              <a:t>If you’ve followed the guidance on </a:t>
            </a:r>
            <a:r>
              <a:rPr lang="en-US" sz="1800" dirty="0" err="1"/>
              <a:t>tKeepout</a:t>
            </a:r>
            <a:r>
              <a:rPr lang="en-US" sz="1800" dirty="0"/>
              <a:t>, this will be automatic</a:t>
            </a:r>
          </a:p>
          <a:p>
            <a:r>
              <a:rPr lang="en-US" sz="2000" dirty="0"/>
              <a:t>Make it pretty!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8C39-637F-F845-B9F8-2BA5F2EB3EB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87338" y="445101"/>
            <a:ext cx="2906233" cy="28585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09EAE-3B26-9842-A0A2-68F4171A8C25}"/>
              </a:ext>
            </a:extLst>
          </p:cNvPr>
          <p:cNvSpPr txBox="1"/>
          <p:nvPr/>
        </p:nvSpPr>
        <p:spPr>
          <a:xfrm>
            <a:off x="8614988" y="6488668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tKeepout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3B48F-646A-E145-85E6-6D1D6D2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3" y="3435783"/>
            <a:ext cx="3174878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8431-2A8D-F642-9AE9-B52B1389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8E8CF-61F1-5343-8380-5617932B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37408" cy="4602164"/>
          </a:xfrm>
        </p:spPr>
        <p:txBody>
          <a:bodyPr>
            <a:noAutofit/>
          </a:bodyPr>
          <a:lstStyle/>
          <a:p>
            <a:r>
              <a:rPr lang="en-US" sz="2400" dirty="0"/>
              <a:t>The IMU should be roughly at the board center of mass.</a:t>
            </a:r>
          </a:p>
          <a:p>
            <a:r>
              <a:rPr lang="en-US" sz="2400" dirty="0"/>
              <a:t>Placing it at the origin is a good choice</a:t>
            </a:r>
          </a:p>
          <a:p>
            <a:r>
              <a:rPr lang="en-US" sz="2400" dirty="0"/>
              <a:t>Then place the motors symmetrically around it.</a:t>
            </a:r>
          </a:p>
          <a:p>
            <a:r>
              <a:rPr lang="en-US" sz="2400" dirty="0"/>
              <a:t>The orientation of the IMU is important.</a:t>
            </a:r>
          </a:p>
          <a:p>
            <a:pPr lvl="1"/>
            <a:r>
              <a:rPr lang="en-US" sz="2000" dirty="0"/>
              <a:t>It’s axes of measurement (see the data sheet) need to correspond to pitch, yaw, and roll for your quad.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CB1C5-DA58-7D44-8EC1-F7EAB78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1" t="4209" r="15829" b="1563"/>
          <a:stretch/>
        </p:blipFill>
        <p:spPr>
          <a:xfrm rot="5400000">
            <a:off x="6163196" y="1119981"/>
            <a:ext cx="5428206" cy="5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F91B-2EAA-B244-B0B0-D828FC72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3563-763C-8649-B677-0648E56275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antenna should be on the edge of the board</a:t>
            </a:r>
          </a:p>
          <a:p>
            <a:r>
              <a:rPr lang="en-US" dirty="0"/>
              <a:t>No metal near by</a:t>
            </a:r>
          </a:p>
          <a:p>
            <a:r>
              <a:rPr lang="en-US" dirty="0"/>
              <a:t>It will determine the location of your microcontroller.</a:t>
            </a:r>
          </a:p>
          <a:p>
            <a:pPr lvl="1"/>
            <a:r>
              <a:rPr lang="en-US" dirty="0"/>
              <a:t>You must follow the reference design to layout the antenna driver and MCU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0AC7-F797-D541-930A-DCA5776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7681" r="31956" b="27166"/>
          <a:stretch/>
        </p:blipFill>
        <p:spPr>
          <a:xfrm rot="5400000">
            <a:off x="6432111" y="1419234"/>
            <a:ext cx="4936442" cy="44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and 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Power: Resistance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693578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Motors take a lot of current!</a:t>
            </a:r>
          </a:p>
          <a:p>
            <a:r>
              <a:rPr lang="en-US" dirty="0"/>
              <a:t>We want all the power to go to the motors</a:t>
            </a:r>
          </a:p>
          <a:p>
            <a:r>
              <a:rPr lang="en-US" dirty="0"/>
              <a:t>Copper is an imperfect conductor</a:t>
            </a:r>
          </a:p>
          <a:p>
            <a:pPr lvl="1"/>
            <a:r>
              <a:rPr lang="en-US" dirty="0"/>
              <a:t>Voltage drop on power lines is non-trivial</a:t>
            </a:r>
          </a:p>
          <a:p>
            <a:pPr lvl="1"/>
            <a:r>
              <a:rPr lang="en-US" dirty="0"/>
              <a:t>Resistance is a function of aspect ratio</a:t>
            </a:r>
          </a:p>
          <a:p>
            <a:pPr lvl="1"/>
            <a:r>
              <a:rPr lang="en-US" dirty="0"/>
              <a:t>0.5 </a:t>
            </a:r>
            <a:r>
              <a:rPr lang="en-US" dirty="0" err="1"/>
              <a:t>mΩ</a:t>
            </a:r>
            <a:r>
              <a:rPr lang="en-US" dirty="0"/>
              <a:t>/square</a:t>
            </a:r>
          </a:p>
          <a:p>
            <a:r>
              <a:rPr lang="en-US" dirty="0"/>
              <a:t>So, make the power lines wide!</a:t>
            </a:r>
          </a:p>
          <a:p>
            <a:pPr lvl="1"/>
            <a:r>
              <a:rPr lang="en-US" dirty="0"/>
              <a:t>Use a trace-width calculator</a:t>
            </a:r>
          </a:p>
          <a:p>
            <a:pPr lvl="1"/>
            <a:r>
              <a:rPr lang="en-US" dirty="0"/>
              <a:t>https://www.4pcb.com/trace-width-</a:t>
            </a:r>
            <a:r>
              <a:rPr lang="en-US" dirty="0" err="1"/>
              <a:t>calculator.html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457DEB-E633-AB4D-879F-77A71AAE4C6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2800" y="342900"/>
            <a:ext cx="5029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531CA-C648-7141-B7D0-1030703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7" y="3282156"/>
            <a:ext cx="20828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AC832-7BF2-0C45-92F3-18F1A73C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5" y="3260514"/>
            <a:ext cx="26797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AC983-AF99-2F4F-80B0-440BEC5B8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33" y="3887617"/>
            <a:ext cx="2781300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4148F-7D90-814D-8CA6-F1958788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83" y="5625929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2CD-E7FA-9A40-A44E-736483B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Ground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2128-F3C1-FA4F-B2A1-79DB26F1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 planes are large areas of metal for carrying power and ground</a:t>
            </a:r>
          </a:p>
          <a:p>
            <a:pPr lvl="1"/>
            <a:r>
              <a:rPr lang="en-US" sz="2400" dirty="0"/>
              <a:t>Low-resistance</a:t>
            </a:r>
          </a:p>
          <a:p>
            <a:pPr lvl="1"/>
            <a:r>
              <a:rPr lang="en-US" sz="2400" dirty="0"/>
              <a:t>Low-inductance</a:t>
            </a:r>
          </a:p>
          <a:p>
            <a:pPr lvl="1"/>
            <a:r>
              <a:rPr lang="en-US" sz="2400" dirty="0"/>
              <a:t>High-capacitance</a:t>
            </a:r>
          </a:p>
          <a:p>
            <a:r>
              <a:rPr lang="en-US" sz="2800" dirty="0"/>
              <a:t>Ground planes help with decoupling</a:t>
            </a:r>
          </a:p>
          <a:p>
            <a:r>
              <a:rPr lang="en-US" sz="2800" dirty="0"/>
              <a:t>Designing them in complex circuits is a whole discipline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B3E3C-4F8D-1A48-9566-CA1CBA491D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PCB Layout Design Tips - Grounding Considerations | OnElectronTech">
            <a:extLst>
              <a:ext uri="{FF2B5EF4-FFF2-40B4-BE49-F238E27FC236}">
                <a16:creationId xmlns:a16="http://schemas.microsoft.com/office/drawing/2014/main" id="{5BCBA88F-1FB1-874A-8FC2-0EBD5B4B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1" y="305941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9F9C4-82C0-A64E-ABA5-AD1E0118940B}"/>
              </a:ext>
            </a:extLst>
          </p:cNvPr>
          <p:cNvGrpSpPr/>
          <p:nvPr/>
        </p:nvGrpSpPr>
        <p:grpSpPr>
          <a:xfrm>
            <a:off x="8625468" y="3873205"/>
            <a:ext cx="289932" cy="445702"/>
            <a:chOff x="7768683" y="178420"/>
            <a:chExt cx="289932" cy="5060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F45601-B891-C44D-B59D-20F5ECDC58D0}"/>
                </a:ext>
              </a:extLst>
            </p:cNvPr>
            <p:cNvCxnSpPr/>
            <p:nvPr/>
          </p:nvCxnSpPr>
          <p:spPr>
            <a:xfrm>
              <a:off x="7768683" y="464634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0AC81F-A189-F146-BDD9-4B7A2659058F}"/>
                </a:ext>
              </a:extLst>
            </p:cNvPr>
            <p:cNvCxnSpPr/>
            <p:nvPr/>
          </p:nvCxnSpPr>
          <p:spPr>
            <a:xfrm>
              <a:off x="7768683" y="397727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2700B8-B69A-5B41-9D08-17F8C6872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178420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96C7C8-6046-D840-8C24-DA94C64D89CF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465123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28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2D57E0-E781-FD4A-BE6E-9E4AEE4B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In Your Quadcopter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52F9809-04E4-B741-809D-9808616C6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GND planes on top and bottom</a:t>
            </a:r>
          </a:p>
          <a:p>
            <a:r>
              <a:rPr lang="en-US" sz="2400" dirty="0"/>
              <a:t>Internally</a:t>
            </a:r>
          </a:p>
          <a:p>
            <a:pPr lvl="1"/>
            <a:r>
              <a:rPr lang="en-US" sz="2000" dirty="0"/>
              <a:t>One power one ground</a:t>
            </a:r>
          </a:p>
          <a:p>
            <a:pPr lvl="1"/>
            <a:r>
              <a:rPr lang="en-US" sz="2000" dirty="0"/>
              <a:t>One pair for regulated, one pain for battery</a:t>
            </a:r>
          </a:p>
          <a:p>
            <a:r>
              <a:rPr lang="en-US" sz="2400" dirty="0"/>
              <a:t>Battery plane</a:t>
            </a:r>
          </a:p>
          <a:p>
            <a:pPr lvl="1"/>
            <a:r>
              <a:rPr lang="en-US" sz="2000" dirty="0"/>
              <a:t>Pretty wide everywhere (low resistance)</a:t>
            </a:r>
          </a:p>
          <a:p>
            <a:pPr lvl="1"/>
            <a:r>
              <a:rPr lang="en-US" sz="2000" dirty="0"/>
              <a:t>It should connect the battery and the motor drivers</a:t>
            </a:r>
          </a:p>
          <a:p>
            <a:pPr lvl="1"/>
            <a:r>
              <a:rPr lang="en-US" sz="2000" dirty="0"/>
              <a:t>There should be long traces – mostly vias</a:t>
            </a:r>
          </a:p>
          <a:p>
            <a:r>
              <a:rPr lang="en-US" sz="2400" dirty="0"/>
              <a:t>Regulated plane</a:t>
            </a:r>
          </a:p>
          <a:p>
            <a:pPr lvl="1"/>
            <a:r>
              <a:rPr lang="en-US" sz="2000" dirty="0"/>
              <a:t>Should cover the MCU and IMU and </a:t>
            </a:r>
            <a:r>
              <a:rPr lang="en-US" sz="2000" dirty="0" err="1"/>
              <a:t>vreg</a:t>
            </a:r>
            <a:endParaRPr lang="en-US" sz="2000" dirty="0"/>
          </a:p>
          <a:p>
            <a:pPr lvl="1"/>
            <a:r>
              <a:rPr lang="en-US" sz="2000" dirty="0"/>
              <a:t>MCU and IMU power should be vias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07453-5E76-724B-A0CD-82B07239EA90}"/>
              </a:ext>
            </a:extLst>
          </p:cNvPr>
          <p:cNvGrpSpPr/>
          <p:nvPr/>
        </p:nvGrpSpPr>
        <p:grpSpPr>
          <a:xfrm>
            <a:off x="10163172" y="190862"/>
            <a:ext cx="1419228" cy="6476276"/>
            <a:chOff x="6248402" y="0"/>
            <a:chExt cx="2672324" cy="12194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170FC-3AE0-2A49-837E-4615C320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8402" y="0"/>
              <a:ext cx="2672324" cy="2914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5C744-4D18-844C-ADCB-66FF3CDD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754" y="3093268"/>
              <a:ext cx="2655620" cy="2914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FAEB1B-E940-794E-8587-6AD44D84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293" y="6186536"/>
              <a:ext cx="2636543" cy="2914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2F22F8-1821-5342-B6CE-6D6ECBF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733" y="9279804"/>
              <a:ext cx="2619663" cy="29146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AC920A-BF0C-BB4A-B98C-07AF49D11D3E}"/>
              </a:ext>
            </a:extLst>
          </p:cNvPr>
          <p:cNvSpPr txBox="1"/>
          <p:nvPr/>
        </p:nvSpPr>
        <p:spPr>
          <a:xfrm>
            <a:off x="8798824" y="780157"/>
            <a:ext cx="13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Top: 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8C491-20DB-9542-9A42-7E290538F2CD}"/>
              </a:ext>
            </a:extLst>
          </p:cNvPr>
          <p:cNvSpPr txBox="1"/>
          <p:nvPr/>
        </p:nvSpPr>
        <p:spPr>
          <a:xfrm>
            <a:off x="6470943" y="2422942"/>
            <a:ext cx="369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2: BAT_GND and GND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AF0CB-F938-474B-B18F-025C45F8153F}"/>
              </a:ext>
            </a:extLst>
          </p:cNvPr>
          <p:cNvSpPr txBox="1"/>
          <p:nvPr/>
        </p:nvSpPr>
        <p:spPr>
          <a:xfrm>
            <a:off x="6903754" y="4069465"/>
            <a:ext cx="325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15:  VBAT and 2V5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6B1C2-5B7C-ED4E-A53A-E1192A2CC7B4}"/>
              </a:ext>
            </a:extLst>
          </p:cNvPr>
          <p:cNvSpPr txBox="1"/>
          <p:nvPr/>
        </p:nvSpPr>
        <p:spPr>
          <a:xfrm>
            <a:off x="8312344" y="5583677"/>
            <a:ext cx="185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Bottom: GND</a:t>
            </a:r>
          </a:p>
        </p:txBody>
      </p:sp>
    </p:spTree>
    <p:extLst>
      <p:ext uri="{BB962C8B-B14F-4D97-AF65-F5344CB8AC3E}">
        <p14:creationId xmlns:p14="http://schemas.microsoft.com/office/powerpoint/2010/main" val="394649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F2C22C-9381-664C-BF21-336F30EA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Caps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FE539-63C1-CD45-8C6F-076E4B92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Decoupling caps in the data sheets must be near the devices they are for</a:t>
            </a:r>
          </a:p>
          <a:p>
            <a:pPr lvl="1"/>
            <a:r>
              <a:rPr lang="en-US" sz="2000" dirty="0"/>
              <a:t>MCU</a:t>
            </a:r>
          </a:p>
          <a:p>
            <a:pPr lvl="1"/>
            <a:r>
              <a:rPr lang="en-US" sz="2000" dirty="0"/>
              <a:t>IMU</a:t>
            </a:r>
          </a:p>
          <a:p>
            <a:pPr lvl="1"/>
            <a:r>
              <a:rPr lang="en-US" sz="2000" dirty="0"/>
              <a:t>Voltage regulator</a:t>
            </a:r>
          </a:p>
          <a:p>
            <a:r>
              <a:rPr lang="en-US" sz="2400" dirty="0"/>
              <a:t>The two 47uF caps should be centrally located on their respective power/ground planes </a:t>
            </a:r>
          </a:p>
          <a:p>
            <a:pPr lvl="1"/>
            <a:r>
              <a:rPr lang="en-US" sz="2000" dirty="0"/>
              <a:t>VBAT/BAT_GND</a:t>
            </a:r>
          </a:p>
          <a:p>
            <a:pPr lvl="1"/>
            <a:r>
              <a:rPr lang="en-US" sz="2000" dirty="0"/>
              <a:t>3V/GND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FEACFA-D59B-B147-9DB7-1BBB70DCF8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B85ED3-430C-7E42-B7BA-A28CD84AE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2" t="39575" r="44348" b="38252"/>
          <a:stretch/>
        </p:blipFill>
        <p:spPr>
          <a:xfrm rot="5400000">
            <a:off x="6079866" y="900129"/>
            <a:ext cx="5420591" cy="5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Mechanical constraints – Some things need to be in specific locations</a:t>
            </a:r>
          </a:p>
          <a:p>
            <a:r>
              <a:rPr lang="en-US" dirty="0"/>
              <a:t>Electrical constraints – Does the layout meet signal integrity/EM requirements</a:t>
            </a:r>
          </a:p>
          <a:p>
            <a:pPr lvl="1"/>
            <a:r>
              <a:rPr lang="en-US" dirty="0"/>
              <a:t>Will digital interference mess up the antenna?</a:t>
            </a:r>
          </a:p>
          <a:p>
            <a:pPr lvl="1"/>
            <a:r>
              <a:rPr lang="en-US" dirty="0"/>
              <a:t>Are decoupling caps near IC Supply pins?</a:t>
            </a:r>
          </a:p>
          <a:p>
            <a:pPr lvl="1"/>
            <a:r>
              <a:rPr lang="en-US" dirty="0"/>
              <a:t>Keep the noisy power/ground for the motors away from the digital logic.</a:t>
            </a:r>
          </a:p>
          <a:p>
            <a:r>
              <a:rPr lang="en-US" dirty="0"/>
              <a:t>Correctness – things don’t overlap or hang off the board.</a:t>
            </a:r>
          </a:p>
          <a:p>
            <a:r>
              <a:rPr lang="en-US" dirty="0"/>
              <a:t>Ease of routing – Connected items should be physically close.</a:t>
            </a:r>
          </a:p>
          <a:p>
            <a:r>
              <a:rPr lang="en-US" dirty="0"/>
              <a:t>Make it pretty – you want a nice-looking board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Potentially other, design-specific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0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25AE-4BD5-BC45-814F-0A4EA98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Current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E8E4-9AE8-E843-8DB6-C1967E3BF0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VBAT</a:t>
            </a:r>
          </a:p>
          <a:p>
            <a:r>
              <a:rPr lang="en-US" sz="2400" dirty="0"/>
              <a:t>BAT_GND</a:t>
            </a:r>
          </a:p>
          <a:p>
            <a:r>
              <a:rPr lang="en-US" sz="2400" dirty="0"/>
              <a:t>Motor Drivers</a:t>
            </a:r>
          </a:p>
          <a:p>
            <a:pPr lvl="1"/>
            <a:r>
              <a:rPr lang="en-US" sz="2000" dirty="0"/>
              <a:t>One trace in each motor driver (</a:t>
            </a:r>
            <a:r>
              <a:rPr lang="en-US" sz="1600" dirty="0"/>
              <a:t>FB1)</a:t>
            </a:r>
          </a:p>
          <a:p>
            <a:pPr lvl="1"/>
            <a:r>
              <a:rPr lang="en-US" sz="2000" dirty="0"/>
              <a:t>Current come in on big vias and wide traces from VBAT</a:t>
            </a:r>
          </a:p>
          <a:p>
            <a:pPr lvl="1"/>
            <a:r>
              <a:rPr lang="en-US" sz="2000" dirty="0"/>
              <a:t>Traverses MOSFET, motor, and FB1</a:t>
            </a:r>
          </a:p>
          <a:p>
            <a:pPr lvl="1"/>
            <a:r>
              <a:rPr lang="en-US" sz="2000" dirty="0"/>
              <a:t>Current leaves via big vias and wide traces to BAT_GND</a:t>
            </a:r>
          </a:p>
          <a:p>
            <a:pPr lvl="1"/>
            <a:r>
              <a:rPr lang="en-US" sz="2000" dirty="0"/>
              <a:t>PWM1 is thin, because it’s low current</a:t>
            </a:r>
          </a:p>
          <a:p>
            <a:r>
              <a:rPr lang="en-US" sz="2400" dirty="0"/>
              <a:t>(The BAT_GND connections on the motor is mechanical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5A4-D5AD-014D-824A-1CAB2E81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2320"/>
            <a:ext cx="2803587" cy="409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F2FE2-8C54-EB4D-8CCB-E8C4C100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56" y="1094294"/>
            <a:ext cx="2922744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5C91E9-9990-4B45-B49F-42AD289B8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4B3-C190-F348-B4C7-7A436E61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B866-EAAD-CF40-B763-A8FBEF89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These carry high-speed signals</a:t>
            </a:r>
          </a:p>
          <a:p>
            <a:pPr lvl="1"/>
            <a:r>
              <a:rPr lang="en-US" sz="2000" dirty="0"/>
              <a:t>USB</a:t>
            </a:r>
          </a:p>
          <a:p>
            <a:pPr lvl="1"/>
            <a:r>
              <a:rPr lang="en-US" sz="2000" dirty="0"/>
              <a:t>HDMI</a:t>
            </a:r>
          </a:p>
          <a:p>
            <a:pPr lvl="1"/>
            <a:r>
              <a:rPr lang="en-US" sz="2000" dirty="0"/>
              <a:t>PCIe</a:t>
            </a:r>
          </a:p>
          <a:p>
            <a:pPr lvl="1"/>
            <a:r>
              <a:rPr lang="en-US" sz="2000" dirty="0"/>
              <a:t>The radio output from the MCU</a:t>
            </a:r>
          </a:p>
          <a:p>
            <a:r>
              <a:rPr lang="en-US" sz="2400" dirty="0"/>
              <a:t>Two wires running parallel to each other</a:t>
            </a:r>
          </a:p>
          <a:p>
            <a:pPr lvl="1"/>
            <a:r>
              <a:rPr lang="en-US" sz="2000" dirty="0"/>
              <a:t>Similar electrical characteristics</a:t>
            </a:r>
          </a:p>
          <a:p>
            <a:pPr lvl="1"/>
            <a:r>
              <a:rPr lang="en-US" sz="2000" dirty="0"/>
              <a:t>Subject to similar interference</a:t>
            </a:r>
          </a:p>
          <a:p>
            <a:pPr lvl="1"/>
            <a:r>
              <a:rPr lang="en-US" sz="2000" dirty="0"/>
              <a:t>Reduced EMF interference</a:t>
            </a:r>
          </a:p>
          <a:p>
            <a:r>
              <a:rPr lang="en-US" sz="2400" dirty="0"/>
              <a:t>Name them with ’_N’ and ‘_P’ in Fusion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234DA-F8C6-A244-8240-ED36C648FB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8A24-E227-D245-906A-D1D33872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55" y="1708268"/>
            <a:ext cx="4587489" cy="44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99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5F3E-9793-D540-BD36-FA443DF4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1D84-FC3A-4A42-96AB-1EDF57F5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antenna is a strip of copper.</a:t>
            </a:r>
          </a:p>
          <a:p>
            <a:r>
              <a:rPr lang="en-US" dirty="0"/>
              <a:t>It is ~1/4 the wavelength of the 2.4GHz radio signal </a:t>
            </a:r>
          </a:p>
          <a:p>
            <a:r>
              <a:rPr lang="en-US" dirty="0"/>
              <a:t>It should be smooth</a:t>
            </a:r>
          </a:p>
          <a:p>
            <a:pPr lvl="1"/>
            <a:r>
              <a:rPr lang="en-US" dirty="0"/>
              <a:t>No sharp corners</a:t>
            </a:r>
          </a:p>
          <a:p>
            <a:pPr lvl="1"/>
            <a:r>
              <a:rPr lang="en-US" dirty="0"/>
              <a:t>They cause reflections at high speed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620-0E96-544F-9CD3-4FE4F3AE40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1E149-035C-9847-9B85-7DC87839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35194" r="61207" b="41836"/>
          <a:stretch/>
        </p:blipFill>
        <p:spPr>
          <a:xfrm rot="5400000">
            <a:off x="7716617" y="431211"/>
            <a:ext cx="3003396" cy="6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6B0-C94F-694E-AA0C-A95C8004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416-370A-F54B-B5BE-8827646C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 the short symmetrical differential pair from the MCU to the balun</a:t>
            </a:r>
          </a:p>
          <a:p>
            <a:r>
              <a:rPr lang="en-US" dirty="0"/>
              <a:t>Note the smooth, strait, wide trace from the balun to the antenna</a:t>
            </a:r>
          </a:p>
          <a:p>
            <a:r>
              <a:rPr lang="en-US" dirty="0"/>
              <a:t>No creativity here.  We don’t have the equipment or software to debug problems.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F9AD7-7DC2-7048-BE18-2ADB444AAD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87828"/>
            <a:ext cx="5334000" cy="4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0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 to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router</a:t>
            </a:r>
          </a:p>
          <a:p>
            <a:pPr lvl="1"/>
            <a:r>
              <a:rPr lang="en-US" dirty="0"/>
              <a:t>Fully-automatic routing, subject to constraints that you can set.</a:t>
            </a:r>
          </a:p>
          <a:p>
            <a:pPr lvl="1"/>
            <a:r>
              <a:rPr lang="en-US" dirty="0"/>
              <a:t>The Fusion auto router is not good enough to do it all for you.</a:t>
            </a:r>
          </a:p>
          <a:p>
            <a:r>
              <a:rPr lang="en-US" dirty="0"/>
              <a:t>“Follow me”</a:t>
            </a:r>
          </a:p>
          <a:p>
            <a:pPr lvl="1"/>
            <a:r>
              <a:rPr lang="en-US" dirty="0"/>
              <a:t>Assisted manual routing.  The router will enforce the constraints you set.</a:t>
            </a:r>
          </a:p>
          <a:p>
            <a:r>
              <a:rPr lang="en-US" dirty="0"/>
              <a:t>Fan out</a:t>
            </a:r>
          </a:p>
          <a:p>
            <a:pPr lvl="1"/>
            <a:r>
              <a:rPr lang="en-US" dirty="0"/>
              <a:t>Create circuit stubs to connect devices to power/ground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2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reputation</a:t>
            </a:r>
          </a:p>
          <a:p>
            <a:pPr lvl="1"/>
            <a:r>
              <a:rPr lang="en-US" dirty="0"/>
              <a:t>It can’t do everything</a:t>
            </a:r>
          </a:p>
          <a:p>
            <a:pPr lvl="1"/>
            <a:r>
              <a:rPr lang="en-US" dirty="0"/>
              <a:t>Sometimes it does a bad job</a:t>
            </a:r>
          </a:p>
          <a:p>
            <a:pPr lvl="1"/>
            <a:r>
              <a:rPr lang="en-US" dirty="0"/>
              <a:t>When it works, it’s great.</a:t>
            </a:r>
          </a:p>
          <a:p>
            <a:pPr lvl="1"/>
            <a:r>
              <a:rPr lang="en-US" dirty="0"/>
              <a:t>Usually, it needs some touch up.</a:t>
            </a:r>
          </a:p>
          <a:p>
            <a:r>
              <a:rPr lang="en-US" dirty="0"/>
              <a:t>Net classes (“Edit-&gt;Net Classes…”)</a:t>
            </a:r>
          </a:p>
          <a:p>
            <a:pPr lvl="1"/>
            <a:r>
              <a:rPr lang="en-US" dirty="0"/>
              <a:t>Lets you set widths and clearances for different kinds of nets</a:t>
            </a:r>
          </a:p>
        </p:txBody>
      </p:sp>
    </p:spTree>
    <p:extLst>
      <p:ext uri="{BB962C8B-B14F-4D97-AF65-F5344CB8AC3E}">
        <p14:creationId xmlns:p14="http://schemas.microsoft.com/office/powerpoint/2010/main" val="197584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44BA-110C-2248-981F-78B0BE3A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Semi-Automatic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13D6-D2E1-5D4A-8D67-BE9AC27A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critical nets with follow me router</a:t>
            </a:r>
          </a:p>
          <a:p>
            <a:pPr lvl="1"/>
            <a:r>
              <a:rPr lang="en-US" dirty="0"/>
              <a:t>Wires to antenna</a:t>
            </a:r>
          </a:p>
          <a:p>
            <a:pPr lvl="1"/>
            <a:r>
              <a:rPr lang="en-US" dirty="0"/>
              <a:t>Wires to crystal</a:t>
            </a:r>
          </a:p>
          <a:p>
            <a:pPr lvl="1"/>
            <a:r>
              <a:rPr lang="en-US" dirty="0"/>
              <a:t>Ground isolation for antenna and crystal</a:t>
            </a:r>
          </a:p>
          <a:p>
            <a:r>
              <a:rPr lang="en-US" dirty="0"/>
              <a:t>Fan out power and ground.</a:t>
            </a:r>
          </a:p>
          <a:p>
            <a:r>
              <a:rPr lang="en-US" dirty="0"/>
              <a:t>Autoroute 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356595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for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“Auto;” – run the auto router (leave off the “;” to configure the router.</a:t>
            </a:r>
          </a:p>
          <a:p>
            <a:r>
              <a:rPr lang="en-US" dirty="0"/>
              <a:t>“</a:t>
            </a:r>
            <a:r>
              <a:rPr lang="en-US" dirty="0" err="1"/>
              <a:t>Ripup</a:t>
            </a:r>
            <a:r>
              <a:rPr lang="en-US" dirty="0"/>
              <a:t>” – </a:t>
            </a:r>
            <a:r>
              <a:rPr lang="en-US" dirty="0" err="1"/>
              <a:t>unroute</a:t>
            </a:r>
            <a:r>
              <a:rPr lang="en-US" dirty="0"/>
              <a:t> signals</a:t>
            </a:r>
          </a:p>
          <a:p>
            <a:r>
              <a:rPr lang="en-US" dirty="0"/>
              <a:t>“Show &lt;thing&gt;” – Highlight a net or part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7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that your board layout meets design requirements for manufacturing.</a:t>
            </a:r>
          </a:p>
          <a:p>
            <a:pPr lvl="1"/>
            <a:r>
              <a:rPr lang="en-US" dirty="0"/>
              <a:t>Distance between traces and traces, traces and </a:t>
            </a:r>
            <a:r>
              <a:rPr lang="en-US" dirty="0" err="1"/>
              <a:t>vias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Trace width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1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3A9-EF5C-D640-9206-A83B478D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6A7-AC25-CE48-8307-B21C66C4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board shape.</a:t>
            </a:r>
          </a:p>
          <a:p>
            <a:r>
              <a:rPr lang="en-US" dirty="0"/>
              <a:t>Place mechanically important parts</a:t>
            </a:r>
          </a:p>
          <a:p>
            <a:r>
              <a:rPr lang="en-US" dirty="0"/>
              <a:t>Define power planes</a:t>
            </a:r>
          </a:p>
          <a:p>
            <a:r>
              <a:rPr lang="en-US" dirty="0"/>
              <a:t>Place other parts</a:t>
            </a:r>
          </a:p>
          <a:p>
            <a:r>
              <a:rPr lang="en-US" dirty="0"/>
              <a:t>Route the board</a:t>
            </a:r>
          </a:p>
          <a:p>
            <a:r>
              <a:rPr lang="en-US" dirty="0"/>
              <a:t>Run DRC</a:t>
            </a:r>
          </a:p>
        </p:txBody>
      </p:sp>
    </p:spTree>
    <p:extLst>
      <p:ext uri="{BB962C8B-B14F-4D97-AF65-F5344CB8AC3E}">
        <p14:creationId xmlns:p14="http://schemas.microsoft.com/office/powerpoint/2010/main" val="326475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5558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 Files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E8F4D-5B5C-2D4B-8C20-65569364D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Layers (Gerber files)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Fusion layers are for design.</a:t>
            </a:r>
          </a:p>
          <a:p>
            <a:r>
              <a:rPr lang="en-US" dirty="0"/>
              <a:t>CAM layers are for manufacturing</a:t>
            </a:r>
          </a:p>
          <a:p>
            <a:pPr lvl="1"/>
            <a:r>
              <a:rPr lang="en-US" dirty="0"/>
              <a:t>“Gerber” files are for lithographic steps</a:t>
            </a:r>
          </a:p>
          <a:p>
            <a:pPr lvl="1"/>
            <a:r>
              <a:rPr lang="en-US" dirty="0"/>
              <a:t>Drill files are for drilling holes.</a:t>
            </a:r>
          </a:p>
          <a:p>
            <a:r>
              <a:rPr lang="en-US" dirty="0"/>
              <a:t>Each CAM layers corresponds to one layer of the resulting board</a:t>
            </a:r>
          </a:p>
          <a:p>
            <a:pPr lvl="1"/>
            <a:r>
              <a:rPr lang="en-US" dirty="0"/>
              <a:t>Top silk screen (.PLC)</a:t>
            </a:r>
          </a:p>
          <a:p>
            <a:pPr lvl="1"/>
            <a:r>
              <a:rPr lang="en-US" dirty="0"/>
              <a:t>Top solder mask (.STC)</a:t>
            </a:r>
          </a:p>
          <a:p>
            <a:pPr lvl="1"/>
            <a:r>
              <a:rPr lang="en-US" dirty="0"/>
              <a:t>Top metal (.TOP)</a:t>
            </a:r>
          </a:p>
          <a:p>
            <a:pPr lvl="1"/>
            <a:r>
              <a:rPr lang="en-US" dirty="0"/>
              <a:t>Inner metal layers</a:t>
            </a:r>
          </a:p>
          <a:p>
            <a:pPr lvl="1"/>
            <a:r>
              <a:rPr lang="en-US" dirty="0"/>
              <a:t>Bottom metal (.BOT)</a:t>
            </a:r>
          </a:p>
          <a:p>
            <a:pPr lvl="1"/>
            <a:r>
              <a:rPr lang="en-US" dirty="0"/>
              <a:t>Bottom solder mask (.STS)</a:t>
            </a:r>
          </a:p>
          <a:p>
            <a:pPr lvl="1"/>
            <a:r>
              <a:rPr lang="en-US" dirty="0"/>
              <a:t>Bottom silk screen (.PLS)</a:t>
            </a:r>
          </a:p>
          <a:p>
            <a:pPr lvl="1"/>
            <a:r>
              <a:rPr lang="en-US" dirty="0"/>
              <a:t>Different board houses have different suffixes.</a:t>
            </a:r>
          </a:p>
          <a:p>
            <a:r>
              <a:rPr lang="en-US" dirty="0"/>
              <a:t>One drill file specifying where all the pads, </a:t>
            </a:r>
            <a:r>
              <a:rPr lang="en-US" dirty="0" err="1"/>
              <a:t>vias</a:t>
            </a:r>
            <a:r>
              <a:rPr lang="en-US" dirty="0"/>
              <a:t>, and mounting holes are located and their diameters (.DRD)</a:t>
            </a:r>
          </a:p>
          <a:p>
            <a:r>
              <a:rPr lang="en-US" dirty="0"/>
              <a:t>Other files too, depending on the manufacturing process</a:t>
            </a:r>
          </a:p>
          <a:p>
            <a:pPr lvl="1"/>
            <a:r>
              <a:rPr lang="en-US" dirty="0"/>
              <a:t>Solder paste stencil</a:t>
            </a:r>
          </a:p>
          <a:p>
            <a:pPr lvl="1"/>
            <a:r>
              <a:rPr lang="en-US" dirty="0"/>
              <a:t>Assembly drawings</a:t>
            </a:r>
          </a:p>
        </p:txBody>
      </p:sp>
    </p:spTree>
    <p:extLst>
      <p:ext uri="{BB962C8B-B14F-4D97-AF65-F5344CB8AC3E}">
        <p14:creationId xmlns:p14="http://schemas.microsoft.com/office/powerpoint/2010/main" val="736428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 Processor generates CAM files</a:t>
            </a:r>
          </a:p>
          <a:p>
            <a:r>
              <a:rPr lang="en-US" dirty="0"/>
              <a:t>The exact configuration for the </a:t>
            </a:r>
            <a:r>
              <a:rPr lang="en-US" dirty="0" err="1"/>
              <a:t>gerber</a:t>
            </a:r>
            <a:r>
              <a:rPr lang="en-US" dirty="0"/>
              <a:t> files varies by board house</a:t>
            </a:r>
          </a:p>
          <a:p>
            <a:pPr lvl="1"/>
            <a:r>
              <a:rPr lang="en-US" dirty="0"/>
              <a:t>Should the board outline be in every layer?</a:t>
            </a:r>
          </a:p>
          <a:p>
            <a:pPr lvl="1"/>
            <a:r>
              <a:rPr lang="en-US" dirty="0"/>
              <a:t>Which format should the files be in (there are many)</a:t>
            </a:r>
          </a:p>
          <a:p>
            <a:pPr lvl="1"/>
            <a:r>
              <a:rPr lang="en-US" dirty="0"/>
              <a:t>Should the back side layers be mirrored?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6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prepare </a:t>
            </a:r>
            <a:r>
              <a:rPr lang="en-US" dirty="0" err="1"/>
              <a:t>Gerbers</a:t>
            </a:r>
            <a:r>
              <a:rPr lang="en-US" dirty="0"/>
              <a:t> for a particular board house, you need CAM setup files (*.cam for Fusion)</a:t>
            </a:r>
          </a:p>
          <a:p>
            <a:r>
              <a:rPr lang="en-US" dirty="0"/>
              <a:t>This specifies how to generate each layer the board house needs.</a:t>
            </a:r>
          </a:p>
          <a:p>
            <a:r>
              <a:rPr lang="en-US" dirty="0"/>
              <a:t>See example in Button and Light Tutorial.</a:t>
            </a:r>
          </a:p>
        </p:txBody>
      </p:sp>
    </p:spTree>
    <p:extLst>
      <p:ext uri="{BB962C8B-B14F-4D97-AF65-F5344CB8AC3E}">
        <p14:creationId xmlns:p14="http://schemas.microsoft.com/office/powerpoint/2010/main" val="260440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Fusion can’t display Gerber files itself</a:t>
            </a:r>
          </a:p>
          <a:p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pPr lvl="1"/>
            <a:r>
              <a:rPr lang="en-US" dirty="0"/>
              <a:t>See the Button and Light tutorial for recommendations</a:t>
            </a:r>
          </a:p>
          <a:p>
            <a:r>
              <a:rPr lang="en-US" dirty="0"/>
              <a:t>You should always check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Fusion has bugs (you should assume)</a:t>
            </a:r>
          </a:p>
          <a:p>
            <a:pPr lvl="1"/>
            <a:r>
              <a:rPr lang="en-US" dirty="0"/>
              <a:t>You may have misconfigured something</a:t>
            </a:r>
          </a:p>
          <a:p>
            <a:pPr lvl="1"/>
            <a:r>
              <a:rPr lang="en-US" dirty="0"/>
              <a:t>You may have put something in the wrong layer.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1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Placement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8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Planes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2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 Classes and Routing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13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8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269B-D933-2767-11C9-3A30EF9A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Your Design Synchronized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77E1-E0CD-506D-4F88-FC057436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important to keep your .</a:t>
            </a:r>
            <a:r>
              <a:rPr lang="en-US" dirty="0" err="1"/>
              <a:t>brd</a:t>
            </a:r>
            <a:r>
              <a:rPr lang="en-US" dirty="0"/>
              <a:t> and .sch files synchronized.</a:t>
            </a:r>
          </a:p>
          <a:p>
            <a:r>
              <a:rPr lang="en-US" dirty="0"/>
              <a:t>If they get unsynchronized, it can be very hard to fix.</a:t>
            </a:r>
          </a:p>
          <a:p>
            <a:r>
              <a:rPr lang="en-US" dirty="0"/>
              <a:t>Unfortunately, Fusion360 makes this harder than it should be.</a:t>
            </a:r>
          </a:p>
        </p:txBody>
      </p:sp>
    </p:spTree>
    <p:extLst>
      <p:ext uri="{BB962C8B-B14F-4D97-AF65-F5344CB8AC3E}">
        <p14:creationId xmlns:p14="http://schemas.microsoft.com/office/powerpoint/2010/main" val="778041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File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E845-FC77-19C8-81FA-B3A21A36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Files In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5E18-2A28-4504-B561-0714F2B3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082216" cy="4602164"/>
          </a:xfrm>
        </p:spPr>
        <p:txBody>
          <a:bodyPr>
            <a:normAutofit fontScale="92500"/>
          </a:bodyPr>
          <a:lstStyle/>
          <a:p>
            <a:r>
              <a:rPr lang="en-US" dirty="0"/>
              <a:t>Schematic – your schematic</a:t>
            </a:r>
          </a:p>
          <a:p>
            <a:r>
              <a:rPr lang="en-US" dirty="0"/>
              <a:t>Board – your board</a:t>
            </a:r>
          </a:p>
          <a:p>
            <a:r>
              <a:rPr lang="en-US" dirty="0"/>
              <a:t>Project – the link between them</a:t>
            </a:r>
          </a:p>
          <a:p>
            <a:r>
              <a:rPr lang="en-US" dirty="0"/>
              <a:t>Always open the project file</a:t>
            </a:r>
          </a:p>
          <a:p>
            <a:pPr lvl="1"/>
            <a:r>
              <a:rPr lang="en-US" dirty="0"/>
              <a:t>This will open the schematic and board together.</a:t>
            </a:r>
          </a:p>
          <a:p>
            <a:pPr lvl="1"/>
            <a:r>
              <a:rPr lang="en-US" dirty="0"/>
              <a:t>It will keep them synchronized.</a:t>
            </a:r>
          </a:p>
          <a:p>
            <a:r>
              <a:rPr lang="en-US" dirty="0"/>
              <a:t>If you upload a new design, you must upload both .sch and .</a:t>
            </a:r>
            <a:r>
              <a:rPr lang="en-US" dirty="0" err="1"/>
              <a:t>brd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18245-A44E-3E81-021A-974D0E36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816" y="2100920"/>
            <a:ext cx="4584700" cy="303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0BB785-59FA-6E3F-B1C8-116EA70C765D}"/>
              </a:ext>
            </a:extLst>
          </p:cNvPr>
          <p:cNvSpPr txBox="1"/>
          <p:nvPr/>
        </p:nvSpPr>
        <p:spPr>
          <a:xfrm>
            <a:off x="9178727" y="2341188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Schematic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F29D5-9EF4-6FA9-B163-C54EDDD418A3}"/>
              </a:ext>
            </a:extLst>
          </p:cNvPr>
          <p:cNvSpPr txBox="1"/>
          <p:nvPr/>
        </p:nvSpPr>
        <p:spPr>
          <a:xfrm>
            <a:off x="9178727" y="3455750"/>
            <a:ext cx="7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75F53-FE42-3C09-E73A-D500D9EEA776}"/>
              </a:ext>
            </a:extLst>
          </p:cNvPr>
          <p:cNvSpPr txBox="1"/>
          <p:nvPr/>
        </p:nvSpPr>
        <p:spPr>
          <a:xfrm>
            <a:off x="9328607" y="4570312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62061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E845-FC77-19C8-81FA-B3A21A36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They Become Unsynchronized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5E18-2A28-4504-B561-0714F2B3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082216" cy="4602164"/>
          </a:xfrm>
        </p:spPr>
        <p:txBody>
          <a:bodyPr>
            <a:normAutofit/>
          </a:bodyPr>
          <a:lstStyle/>
          <a:p>
            <a:r>
              <a:rPr lang="en-US" dirty="0"/>
              <a:t>Stop!</a:t>
            </a:r>
          </a:p>
          <a:p>
            <a:r>
              <a:rPr lang="en-US" dirty="0"/>
              <a:t>Run ERC.</a:t>
            </a:r>
          </a:p>
          <a:p>
            <a:r>
              <a:rPr lang="en-US" dirty="0"/>
              <a:t>It will show you the differences.</a:t>
            </a:r>
          </a:p>
          <a:p>
            <a:r>
              <a:rPr lang="en-US" dirty="0"/>
              <a:t>Save your work. Try to fix them.</a:t>
            </a:r>
          </a:p>
          <a:p>
            <a:r>
              <a:rPr lang="en-US" dirty="0"/>
              <a:t>If you can’t, post on piazza.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B8EB3B-959D-BD30-E1D2-4A1942C8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462" y="1138955"/>
            <a:ext cx="5672738" cy="53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7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636-28CE-0041-BD72-D71D49B4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Board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11DE-3BF5-3043-962C-C9CCFA14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760437" cy="4602164"/>
          </a:xfrm>
        </p:spPr>
        <p:txBody>
          <a:bodyPr/>
          <a:lstStyle/>
          <a:p>
            <a:r>
              <a:rPr lang="en-US" dirty="0"/>
              <a:t>Be creative!</a:t>
            </a:r>
          </a:p>
          <a:p>
            <a:r>
              <a:rPr lang="en-US" dirty="0"/>
              <a:t>Have a theme!</a:t>
            </a:r>
          </a:p>
          <a:p>
            <a:r>
              <a:rPr lang="en-US" dirty="0"/>
              <a:t>Place the motor symmetrically</a:t>
            </a:r>
          </a:p>
          <a:p>
            <a:r>
              <a:rPr lang="en-US" dirty="0"/>
              <a:t>Build rings for motor mounts	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AE08681-455F-0A4B-ABC5-F57C045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34" y="2304"/>
            <a:ext cx="3214661" cy="212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64A76-45DE-8341-BF21-A5985E4D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41" y="145969"/>
            <a:ext cx="3176388" cy="212149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7D2AE1E1-346B-5748-A853-DE468264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2" y="4599986"/>
            <a:ext cx="3176388" cy="2121499"/>
          </a:xfrm>
          <a:prstGeom prst="rect">
            <a:avLst/>
          </a:prstGeom>
        </p:spPr>
      </p:pic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3269ECD-7FFF-C948-B7B1-99E9F1A3D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5" y="4654205"/>
            <a:ext cx="2828666" cy="2121500"/>
          </a:xfrm>
          <a:prstGeom prst="rect">
            <a:avLst/>
          </a:prstGeom>
        </p:spPr>
      </p:pic>
      <p:pic>
        <p:nvPicPr>
          <p:cNvPr id="13" name="Picture 12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6F91262-69D4-1E43-A89B-14AABB866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2" y="4709514"/>
            <a:ext cx="3176388" cy="212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BEF855-B2BA-104F-95BB-3E24F616F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35" y="2444275"/>
            <a:ext cx="3176388" cy="2121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A44A73-7E88-124E-9A88-0A96A21448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60" t="46169" r="35416" b="32135"/>
          <a:stretch/>
        </p:blipFill>
        <p:spPr>
          <a:xfrm>
            <a:off x="448795" y="5233574"/>
            <a:ext cx="1702944" cy="1487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2B4C-8578-014D-A579-EAC138B3F6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3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22BF-1BB5-8F49-8C65-8C42438E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Logos and Artwork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691E-31D2-A442-BDDF-0724DBE1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9" y="1524000"/>
            <a:ext cx="4817170" cy="4602164"/>
          </a:xfrm>
        </p:spPr>
        <p:txBody>
          <a:bodyPr>
            <a:noAutofit/>
          </a:bodyPr>
          <a:lstStyle/>
          <a:p>
            <a:r>
              <a:rPr lang="en-US" sz="2400" dirty="0"/>
              <a:t>You can put whatever you want in </a:t>
            </a:r>
            <a:r>
              <a:rPr lang="en-US" sz="2400" dirty="0" err="1"/>
              <a:t>tPlace</a:t>
            </a:r>
            <a:endParaRPr lang="en-US" sz="2400" dirty="0"/>
          </a:p>
          <a:p>
            <a:pPr lvl="1"/>
            <a:r>
              <a:rPr lang="en-US" sz="2000" dirty="0"/>
              <a:t>Give your quadcopter personality!</a:t>
            </a:r>
          </a:p>
          <a:p>
            <a:r>
              <a:rPr lang="en-US" sz="2400" dirty="0"/>
              <a:t>You can also design in metal and solder mask</a:t>
            </a:r>
          </a:p>
          <a:p>
            <a:pPr lvl="1"/>
            <a:r>
              <a:rPr lang="en-US" sz="2000" dirty="0"/>
              <a:t>Silkscreen -- white</a:t>
            </a:r>
          </a:p>
          <a:p>
            <a:pPr lvl="1"/>
            <a:r>
              <a:rPr lang="en-US" sz="2000" dirty="0"/>
              <a:t>Metal -- gold</a:t>
            </a:r>
          </a:p>
          <a:p>
            <a:pPr lvl="1"/>
            <a:r>
              <a:rPr lang="en-US" sz="2000" dirty="0"/>
              <a:t>Metal + solder mask – bright color</a:t>
            </a:r>
          </a:p>
          <a:p>
            <a:pPr lvl="1"/>
            <a:r>
              <a:rPr lang="en-US" sz="2000" dirty="0"/>
              <a:t>Solder mask – darker color</a:t>
            </a:r>
          </a:p>
          <a:p>
            <a:pPr lvl="1"/>
            <a:r>
              <a:rPr lang="en-US" sz="2000" dirty="0"/>
              <a:t>No metal, no mask – beige-</a:t>
            </a:r>
            <a:r>
              <a:rPr lang="en-US" sz="2000" dirty="0" err="1"/>
              <a:t>ish</a:t>
            </a:r>
            <a:endParaRPr lang="en-US" sz="2000" dirty="0"/>
          </a:p>
          <a:p>
            <a:r>
              <a:rPr lang="en-US" sz="2400" dirty="0"/>
              <a:t>Checkout the quadcopter logo on the boards for the class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646A-96BD-2049-A8C9-277222E5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0" t="57511" r="60804" b="32427"/>
          <a:stretch/>
        </p:blipFill>
        <p:spPr>
          <a:xfrm rot="5400000">
            <a:off x="17981677" y="9237312"/>
            <a:ext cx="2184238" cy="2228850"/>
          </a:xfrm>
          <a:prstGeom prst="rect">
            <a:avLst/>
          </a:prstGeom>
        </p:spPr>
      </p:pic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0E62E8DC-B7BF-D141-A9F1-465FAEC2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555" y="13163626"/>
            <a:ext cx="2828666" cy="2121500"/>
          </a:xfrm>
          <a:prstGeom prst="rect">
            <a:avLst/>
          </a:prstGeom>
        </p:spPr>
      </p:pic>
      <p:pic>
        <p:nvPicPr>
          <p:cNvPr id="10" name="Picture 9" descr="A picture containing light, outdoor, night, dark&#10;&#10;Description automatically generated">
            <a:extLst>
              <a:ext uri="{FF2B5EF4-FFF2-40B4-BE49-F238E27FC236}">
                <a16:creationId xmlns:a16="http://schemas.microsoft.com/office/drawing/2014/main" id="{6E7A7494-4ACA-D34C-9757-CF7DC0A4C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32" y="11551663"/>
            <a:ext cx="2333728" cy="1558689"/>
          </a:xfrm>
          <a:prstGeom prst="rect">
            <a:avLst/>
          </a:prstGeom>
        </p:spPr>
      </p:pic>
      <p:pic>
        <p:nvPicPr>
          <p:cNvPr id="12" name="Picture 11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E69EE09A-2E97-F96E-6D55-1D68087AD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843" y="-5829300"/>
            <a:ext cx="7772400" cy="5829300"/>
          </a:xfrm>
          <a:prstGeom prst="rect">
            <a:avLst/>
          </a:prstGeom>
        </p:spPr>
      </p:pic>
      <p:pic>
        <p:nvPicPr>
          <p:cNvPr id="14" name="Picture 13" descr="A drone on a table&#10;&#10;Description automatically generated with medium confidence">
            <a:extLst>
              <a:ext uri="{FF2B5EF4-FFF2-40B4-BE49-F238E27FC236}">
                <a16:creationId xmlns:a16="http://schemas.microsoft.com/office/drawing/2014/main" id="{618D5CA5-EF5E-357A-AB2E-77E419001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46597" y="11861975"/>
            <a:ext cx="6858000" cy="5143500"/>
          </a:xfrm>
          <a:prstGeom prst="rect">
            <a:avLst/>
          </a:prstGeom>
        </p:spPr>
      </p:pic>
      <p:pic>
        <p:nvPicPr>
          <p:cNvPr id="16" name="Picture 1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7EDB3713-578B-6920-20B9-A656C5CAC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497" y="8087116"/>
            <a:ext cx="7772400" cy="5829300"/>
          </a:xfrm>
          <a:prstGeom prst="rect">
            <a:avLst/>
          </a:prstGeom>
        </p:spPr>
      </p:pic>
      <p:pic>
        <p:nvPicPr>
          <p:cNvPr id="18" name="Picture 17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A8458B23-BE76-8B5D-7114-E6C4D78C0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497" y="-5123726"/>
            <a:ext cx="7772400" cy="5829300"/>
          </a:xfrm>
          <a:prstGeom prst="rect">
            <a:avLst/>
          </a:prstGeom>
        </p:spPr>
      </p:pic>
      <p:pic>
        <p:nvPicPr>
          <p:cNvPr id="20" name="Picture 19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6414C5F7-15BC-1F26-A5AC-4B3AF681D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791" y="-3390008"/>
            <a:ext cx="7772400" cy="5829300"/>
          </a:xfrm>
          <a:prstGeom prst="rect">
            <a:avLst/>
          </a:prstGeom>
        </p:spPr>
      </p:pic>
      <p:pic>
        <p:nvPicPr>
          <p:cNvPr id="22" name="Picture 21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30066B65-E459-2D32-29F0-0B88C3E56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3" y="10353191"/>
            <a:ext cx="7772400" cy="5829300"/>
          </a:xfrm>
          <a:prstGeom prst="rect">
            <a:avLst/>
          </a:prstGeom>
        </p:spPr>
      </p:pic>
      <p:pic>
        <p:nvPicPr>
          <p:cNvPr id="24" name="Picture 23" descr="A drone on a table&#10;&#10;Description automatically generated with medium confidence">
            <a:extLst>
              <a:ext uri="{FF2B5EF4-FFF2-40B4-BE49-F238E27FC236}">
                <a16:creationId xmlns:a16="http://schemas.microsoft.com/office/drawing/2014/main" id="{81F58B15-0C4C-AA26-AB14-063AD5609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609471" y="9143084"/>
            <a:ext cx="6858000" cy="5143500"/>
          </a:xfrm>
          <a:prstGeom prst="rect">
            <a:avLst/>
          </a:prstGeom>
        </p:spPr>
      </p:pic>
      <p:pic>
        <p:nvPicPr>
          <p:cNvPr id="26" name="Picture 2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D564A75B-5851-3B8A-AB94-600303BA6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144" y="8961840"/>
            <a:ext cx="7772400" cy="5829300"/>
          </a:xfrm>
          <a:prstGeom prst="rect">
            <a:avLst/>
          </a:prstGeom>
        </p:spPr>
      </p:pic>
      <p:pic>
        <p:nvPicPr>
          <p:cNvPr id="28" name="Picture 27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4986E8D0-88C4-1C7C-864B-37D0E0EC5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464" y="7180286"/>
            <a:ext cx="7772400" cy="5829300"/>
          </a:xfrm>
          <a:prstGeom prst="rect">
            <a:avLst/>
          </a:prstGeom>
        </p:spPr>
      </p:pic>
      <p:pic>
        <p:nvPicPr>
          <p:cNvPr id="6" name="Content Placeholder 14" descr="A small drone with lights&#10;&#10;Description automatically generated">
            <a:extLst>
              <a:ext uri="{FF2B5EF4-FFF2-40B4-BE49-F238E27FC236}">
                <a16:creationId xmlns:a16="http://schemas.microsoft.com/office/drawing/2014/main" id="{F2AF221C-780B-12C1-9117-F4BCA6518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52" y="2119363"/>
            <a:ext cx="2631029" cy="1757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29EA5-053E-E963-A741-700308C633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639" y="349960"/>
            <a:ext cx="2483860" cy="1658962"/>
          </a:xfrm>
          <a:prstGeom prst="rect">
            <a:avLst/>
          </a:prstGeom>
        </p:spPr>
      </p:pic>
      <p:pic>
        <p:nvPicPr>
          <p:cNvPr id="11" name="Picture 10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02D7B4BC-D0A1-02B8-8A57-CED6F17C16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16747" r="15222" b="19753"/>
          <a:stretch/>
        </p:blipFill>
        <p:spPr>
          <a:xfrm>
            <a:off x="9513752" y="4229584"/>
            <a:ext cx="2481747" cy="1757254"/>
          </a:xfrm>
          <a:prstGeom prst="rect">
            <a:avLst/>
          </a:prstGeom>
        </p:spPr>
      </p:pic>
      <p:pic>
        <p:nvPicPr>
          <p:cNvPr id="13" name="Picture 12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507CE8D7-6B85-4F3A-4261-187EF4E806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6" t="23598" r="28564" b="18534"/>
          <a:stretch/>
        </p:blipFill>
        <p:spPr>
          <a:xfrm>
            <a:off x="6897560" y="2440639"/>
            <a:ext cx="2354616" cy="2371096"/>
          </a:xfrm>
          <a:prstGeom prst="rect">
            <a:avLst/>
          </a:prstGeom>
        </p:spPr>
      </p:pic>
      <p:pic>
        <p:nvPicPr>
          <p:cNvPr id="15" name="Picture 1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59741B81-98D5-20B5-8F34-2DA1E13BE2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6" t="41768" r="18240" b="24219"/>
          <a:stretch/>
        </p:blipFill>
        <p:spPr>
          <a:xfrm>
            <a:off x="6383175" y="5147897"/>
            <a:ext cx="3039515" cy="1415561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62FB81A5-D57D-7718-3BFA-0701C47A12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14" y="349960"/>
            <a:ext cx="2462038" cy="1846528"/>
          </a:xfrm>
          <a:prstGeom prst="rect">
            <a:avLst/>
          </a:prstGeom>
        </p:spPr>
      </p:pic>
      <p:pic>
        <p:nvPicPr>
          <p:cNvPr id="19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14DB7AA4-73B5-73A8-A39B-98BB1BC1914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4" t="26674" r="20769" b="26257"/>
          <a:stretch/>
        </p:blipFill>
        <p:spPr>
          <a:xfrm>
            <a:off x="4955450" y="439368"/>
            <a:ext cx="1971952" cy="24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7B9ED4E-841C-B956-4F9E-6BEC4482E0CB}"/>
              </a:ext>
            </a:extLst>
          </p:cNvPr>
          <p:cNvGrpSpPr/>
          <p:nvPr/>
        </p:nvGrpSpPr>
        <p:grpSpPr>
          <a:xfrm>
            <a:off x="1752600" y="464343"/>
            <a:ext cx="7905750" cy="5929313"/>
            <a:chOff x="-1676400" y="-495300"/>
            <a:chExt cx="15544800" cy="11658600"/>
          </a:xfrm>
        </p:grpSpPr>
        <p:pic>
          <p:nvPicPr>
            <p:cNvPr id="20" name="Picture 19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6414C5F7-15BC-1F26-A5AC-4B3AF681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772" y="-495300"/>
              <a:ext cx="7772400" cy="5829300"/>
            </a:xfrm>
            <a:prstGeom prst="rect">
              <a:avLst/>
            </a:prstGeom>
          </p:spPr>
        </p:pic>
        <p:pic>
          <p:nvPicPr>
            <p:cNvPr id="26" name="Picture 25" descr="A picture containing floor, indoor&#10;&#10;Description automatically generated">
              <a:extLst>
                <a:ext uri="{FF2B5EF4-FFF2-40B4-BE49-F238E27FC236}">
                  <a16:creationId xmlns:a16="http://schemas.microsoft.com/office/drawing/2014/main" id="{D564A75B-5851-3B8A-AB94-600303BA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6400" y="2815432"/>
              <a:ext cx="7772400" cy="5829300"/>
            </a:xfrm>
            <a:prstGeom prst="rect">
              <a:avLst/>
            </a:prstGeom>
          </p:spPr>
        </p:pic>
        <p:pic>
          <p:nvPicPr>
            <p:cNvPr id="28" name="Picture 27" descr="A picture containing ground, floor, toy&#10;&#10;Description automatically generated">
              <a:extLst>
                <a:ext uri="{FF2B5EF4-FFF2-40B4-BE49-F238E27FC236}">
                  <a16:creationId xmlns:a16="http://schemas.microsoft.com/office/drawing/2014/main" id="{4986E8D0-88C4-1C7C-864B-37D0E0EC5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334000"/>
              <a:ext cx="7772400" cy="58293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8089D1C-1B60-C326-FF33-C7C141EA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3209E3-5AD9-02FB-6F69-4FADE9E7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214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22605</TotalTime>
  <Words>1601</Words>
  <Application>Microsoft Macintosh PowerPoint</Application>
  <PresentationFormat>Widescreen</PresentationFormat>
  <Paragraphs>265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Myriad Pro</vt:lpstr>
      <vt:lpstr>Myriad Pro Semibold</vt:lpstr>
      <vt:lpstr>Office Theme</vt:lpstr>
      <vt:lpstr>Laying Out the Board</vt:lpstr>
      <vt:lpstr>Board Layout Goals</vt:lpstr>
      <vt:lpstr>Layout Steps</vt:lpstr>
      <vt:lpstr>Keeping Your Design Synchronized</vt:lpstr>
      <vt:lpstr>The Three Files In Your Project</vt:lpstr>
      <vt:lpstr>If They Become Unsynchronized</vt:lpstr>
      <vt:lpstr> Board Shape</vt:lpstr>
      <vt:lpstr>Logos and Artwork</vt:lpstr>
      <vt:lpstr>q</vt:lpstr>
      <vt:lpstr>Placing the Motors</vt:lpstr>
      <vt:lpstr>Part Placement</vt:lpstr>
      <vt:lpstr>Device Placement: Style</vt:lpstr>
      <vt:lpstr>Placing the IMU</vt:lpstr>
      <vt:lpstr>Placing the Antenna</vt:lpstr>
      <vt:lpstr>Power and Ground</vt:lpstr>
      <vt:lpstr>Motor Power: Resistance</vt:lpstr>
      <vt:lpstr>Power and Ground Planes</vt:lpstr>
      <vt:lpstr>In Your Quadcopter</vt:lpstr>
      <vt:lpstr>Decoupling Caps </vt:lpstr>
      <vt:lpstr>High Current Traces</vt:lpstr>
      <vt:lpstr>Routing</vt:lpstr>
      <vt:lpstr>Differential Pairs</vt:lpstr>
      <vt:lpstr>The Antenna</vt:lpstr>
      <vt:lpstr>The Antenna Driver</vt:lpstr>
      <vt:lpstr>The Three Ways to Route</vt:lpstr>
      <vt:lpstr>Auto Router</vt:lpstr>
      <vt:lpstr>Semi-Automatic Routing</vt:lpstr>
      <vt:lpstr>Commands for Routing</vt:lpstr>
      <vt:lpstr>Design Rules Check</vt:lpstr>
      <vt:lpstr>Electrical Rules Check</vt:lpstr>
      <vt:lpstr>CAM Files</vt:lpstr>
      <vt:lpstr>CAM Layers (Gerber files)</vt:lpstr>
      <vt:lpstr>The CAM Processor</vt:lpstr>
      <vt:lpstr>CAM Setup</vt:lpstr>
      <vt:lpstr>Checking Your Gerbers!</vt:lpstr>
      <vt:lpstr>Part Placement Demo</vt:lpstr>
      <vt:lpstr>Power Planes Demo</vt:lpstr>
      <vt:lpstr>Net Classes and Routing Demo</vt:lpstr>
      <vt:lpstr>Silkscreen Demo</vt:lpstr>
      <vt:lpstr>CAM File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52</cp:revision>
  <cp:lastPrinted>2017-05-11T20:43:55Z</cp:lastPrinted>
  <dcterms:created xsi:type="dcterms:W3CDTF">2019-07-17T06:14:48Z</dcterms:created>
  <dcterms:modified xsi:type="dcterms:W3CDTF">2023-10-26T17:41:13Z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